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2"/>
  </p:notesMasterIdLst>
  <p:handoutMasterIdLst>
    <p:handoutMasterId r:id="rId73"/>
  </p:handoutMasterIdLst>
  <p:sldIdLst>
    <p:sldId id="463" r:id="rId5"/>
    <p:sldId id="580" r:id="rId6"/>
    <p:sldId id="599" r:id="rId7"/>
    <p:sldId id="581" r:id="rId8"/>
    <p:sldId id="559" r:id="rId9"/>
    <p:sldId id="594" r:id="rId10"/>
    <p:sldId id="595" r:id="rId11"/>
    <p:sldId id="596" r:id="rId12"/>
    <p:sldId id="588" r:id="rId13"/>
    <p:sldId id="591" r:id="rId14"/>
    <p:sldId id="597" r:id="rId15"/>
    <p:sldId id="607" r:id="rId16"/>
    <p:sldId id="625" r:id="rId17"/>
    <p:sldId id="612" r:id="rId18"/>
    <p:sldId id="613" r:id="rId19"/>
    <p:sldId id="617" r:id="rId20"/>
    <p:sldId id="614" r:id="rId21"/>
    <p:sldId id="615" r:id="rId22"/>
    <p:sldId id="616" r:id="rId23"/>
    <p:sldId id="601" r:id="rId24"/>
    <p:sldId id="609" r:id="rId25"/>
    <p:sldId id="608" r:id="rId26"/>
    <p:sldId id="619" r:id="rId27"/>
    <p:sldId id="618" r:id="rId28"/>
    <p:sldId id="620" r:id="rId29"/>
    <p:sldId id="626" r:id="rId30"/>
    <p:sldId id="627" r:id="rId31"/>
    <p:sldId id="629" r:id="rId32"/>
    <p:sldId id="630" r:id="rId33"/>
    <p:sldId id="631" r:id="rId34"/>
    <p:sldId id="632" r:id="rId35"/>
    <p:sldId id="633" r:id="rId36"/>
    <p:sldId id="589" r:id="rId37"/>
    <p:sldId id="606" r:id="rId38"/>
    <p:sldId id="592" r:id="rId39"/>
    <p:sldId id="639" r:id="rId40"/>
    <p:sldId id="621" r:id="rId41"/>
    <p:sldId id="622" r:id="rId42"/>
    <p:sldId id="634" r:id="rId43"/>
    <p:sldId id="602" r:id="rId44"/>
    <p:sldId id="635" r:id="rId45"/>
    <p:sldId id="636" r:id="rId46"/>
    <p:sldId id="637" r:id="rId47"/>
    <p:sldId id="640" r:id="rId48"/>
    <p:sldId id="641" r:id="rId49"/>
    <p:sldId id="642" r:id="rId50"/>
    <p:sldId id="644" r:id="rId51"/>
    <p:sldId id="643" r:id="rId52"/>
    <p:sldId id="645" r:id="rId53"/>
    <p:sldId id="646" r:id="rId54"/>
    <p:sldId id="647" r:id="rId55"/>
    <p:sldId id="648" r:id="rId56"/>
    <p:sldId id="649" r:id="rId57"/>
    <p:sldId id="650" r:id="rId58"/>
    <p:sldId id="590" r:id="rId59"/>
    <p:sldId id="593" r:id="rId60"/>
    <p:sldId id="653" r:id="rId61"/>
    <p:sldId id="656" r:id="rId62"/>
    <p:sldId id="651" r:id="rId63"/>
    <p:sldId id="652" r:id="rId64"/>
    <p:sldId id="654" r:id="rId65"/>
    <p:sldId id="655" r:id="rId66"/>
    <p:sldId id="624" r:id="rId67"/>
    <p:sldId id="604" r:id="rId68"/>
    <p:sldId id="605" r:id="rId69"/>
    <p:sldId id="544" r:id="rId70"/>
    <p:sldId id="554" r:id="rId71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1CEDE-8733-465F-987F-CD4C7D145846}">
          <p14:sldIdLst>
            <p14:sldId id="463"/>
            <p14:sldId id="580"/>
            <p14:sldId id="599"/>
            <p14:sldId id="581"/>
            <p14:sldId id="559"/>
            <p14:sldId id="594"/>
            <p14:sldId id="595"/>
            <p14:sldId id="596"/>
            <p14:sldId id="588"/>
            <p14:sldId id="591"/>
            <p14:sldId id="597"/>
            <p14:sldId id="607"/>
            <p14:sldId id="625"/>
            <p14:sldId id="612"/>
            <p14:sldId id="613"/>
            <p14:sldId id="617"/>
            <p14:sldId id="614"/>
            <p14:sldId id="615"/>
            <p14:sldId id="616"/>
            <p14:sldId id="601"/>
            <p14:sldId id="609"/>
            <p14:sldId id="608"/>
            <p14:sldId id="619"/>
            <p14:sldId id="618"/>
            <p14:sldId id="620"/>
            <p14:sldId id="626"/>
            <p14:sldId id="627"/>
            <p14:sldId id="629"/>
            <p14:sldId id="630"/>
            <p14:sldId id="631"/>
            <p14:sldId id="632"/>
            <p14:sldId id="633"/>
            <p14:sldId id="589"/>
            <p14:sldId id="606"/>
            <p14:sldId id="592"/>
            <p14:sldId id="639"/>
            <p14:sldId id="621"/>
            <p14:sldId id="622"/>
            <p14:sldId id="634"/>
            <p14:sldId id="602"/>
            <p14:sldId id="635"/>
            <p14:sldId id="636"/>
            <p14:sldId id="637"/>
            <p14:sldId id="640"/>
            <p14:sldId id="641"/>
            <p14:sldId id="642"/>
            <p14:sldId id="644"/>
            <p14:sldId id="643"/>
            <p14:sldId id="645"/>
            <p14:sldId id="646"/>
            <p14:sldId id="647"/>
            <p14:sldId id="648"/>
            <p14:sldId id="649"/>
            <p14:sldId id="650"/>
            <p14:sldId id="590"/>
            <p14:sldId id="593"/>
            <p14:sldId id="653"/>
            <p14:sldId id="656"/>
            <p14:sldId id="651"/>
            <p14:sldId id="652"/>
            <p14:sldId id="654"/>
            <p14:sldId id="655"/>
            <p14:sldId id="624"/>
            <p14:sldId id="604"/>
            <p14:sldId id="605"/>
            <p14:sldId id="544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D53F32"/>
    <a:srgbClr val="3395E0"/>
    <a:srgbClr val="0077D9"/>
    <a:srgbClr val="8C8C8B"/>
    <a:srgbClr val="5F5F5F"/>
    <a:srgbClr val="418F89"/>
    <a:srgbClr val="133D80"/>
    <a:srgbClr val="882483"/>
    <a:srgbClr val="893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7" autoAdjust="0"/>
    <p:restoredTop sz="69231" autoAdjust="0"/>
  </p:normalViewPr>
  <p:slideViewPr>
    <p:cSldViewPr>
      <p:cViewPr varScale="1">
        <p:scale>
          <a:sx n="148" d="100"/>
          <a:sy n="148" d="100"/>
        </p:scale>
        <p:origin x="1734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>
        <p:scale>
          <a:sx n="100" d="100"/>
          <a:sy n="100" d="100"/>
        </p:scale>
        <p:origin x="3456" y="14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" y="9120190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pPr algn="ctr"/>
            <a:fld id="{F403B382-5E20-4D88-A964-1D6629C87BBB}" type="slidenum">
              <a:rPr lang="en-US" smtClean="0">
                <a:latin typeface="Calibri Light" pitchFamily="34" charset="0"/>
              </a:rPr>
              <a:pPr algn="ctr"/>
              <a:t>‹#›</a:t>
            </a:fld>
            <a:endParaRPr lang="en-US" dirty="0">
              <a:latin typeface="Calibri Light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915400"/>
            <a:ext cx="1219200" cy="5166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343401" y="9134475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2482" y="152402"/>
            <a:ext cx="3170238" cy="479425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pPr algn="ctr"/>
            <a:endParaRPr lang="en-US" sz="1400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4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0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9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66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34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4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8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4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08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24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3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65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9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72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2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08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64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49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77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78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22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3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53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92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912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73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80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74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42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33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626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02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25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9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668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97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73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393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98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7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14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143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65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33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97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40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7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161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162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25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951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6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86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79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10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3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ctrTitle" hasCustomPrompt="1"/>
          </p:nvPr>
        </p:nvSpPr>
        <p:spPr>
          <a:xfrm>
            <a:off x="685800" y="400050"/>
            <a:ext cx="7772400" cy="18859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>
                <a:solidFill>
                  <a:schemeClr val="tx2"/>
                </a:solidFill>
                <a:effectLst/>
                <a:latin typeface="Calibri"/>
              </a:rPr>
              <a:t>Session Title	</a:t>
            </a:r>
            <a:br>
              <a:rPr lang="en-US" dirty="0">
                <a:solidFill>
                  <a:schemeClr val="tx2"/>
                </a:solidFill>
                <a:effectLst/>
                <a:latin typeface="Calibri"/>
              </a:rPr>
            </a:br>
            <a:r>
              <a:rPr lang="en-US" sz="20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  <a:t>Session Day and Time</a:t>
            </a:r>
            <a:endParaRPr lang="en-US" dirty="0">
              <a:effectLst/>
            </a:endParaRP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/>
          <a:p>
            <a:r>
              <a:rPr lang="en-US" dirty="0"/>
              <a:t>Speaker name</a:t>
            </a:r>
          </a:p>
          <a:p>
            <a:r>
              <a:rPr lang="en-US" dirty="0"/>
              <a:t>Speaker email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943350"/>
            <a:ext cx="4660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ctrTitle" hasCustomPrompt="1"/>
          </p:nvPr>
        </p:nvSpPr>
        <p:spPr>
          <a:xfrm>
            <a:off x="685800" y="400050"/>
            <a:ext cx="7772400" cy="1885950"/>
          </a:xfrm>
        </p:spPr>
        <p:txBody>
          <a:bodyPr/>
          <a:lstStyle/>
          <a:p>
            <a:r>
              <a:rPr lang="en-US" dirty="0" err="1">
                <a:solidFill>
                  <a:schemeClr val="tx2"/>
                </a:solidFill>
                <a:effectLst/>
                <a:latin typeface="Calibri"/>
              </a:rPr>
              <a:t>AngularMIX</a:t>
            </a:r>
            <a:r>
              <a:rPr lang="en-US" dirty="0">
                <a:solidFill>
                  <a:schemeClr val="tx2"/>
                </a:solidFill>
                <a:effectLst/>
                <a:latin typeface="Calibri"/>
              </a:rPr>
              <a:t>   </a:t>
            </a:r>
            <a:r>
              <a:rPr lang="en-US" dirty="0" err="1">
                <a:solidFill>
                  <a:schemeClr val="tx2"/>
                </a:solidFill>
                <a:effectLst/>
                <a:latin typeface="Calibri"/>
              </a:rPr>
              <a:t>anglebrackets</a:t>
            </a:r>
            <a:br>
              <a:rPr lang="en-US" dirty="0">
                <a:solidFill>
                  <a:schemeClr val="tx2"/>
                </a:solidFill>
                <a:effectLst/>
                <a:latin typeface="Calibri"/>
              </a:rPr>
            </a:br>
            <a:r>
              <a:rPr lang="en-US" sz="20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  <a:t>Session: Tuesday, 10:30-11:45am</a:t>
            </a:r>
            <a:br>
              <a:rPr lang="en-US" sz="20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</a:br>
            <a:br>
              <a:rPr lang="en-US" sz="24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</a:b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effectLst/>
                <a:latin typeface="Calibri"/>
                <a:cs typeface="Mangal" pitchFamily="18" charset="0"/>
              </a:rPr>
              <a:t>Session Name</a:t>
            </a:r>
            <a:endParaRPr lang="en-US" dirty="0">
              <a:effectLst/>
            </a:endParaRPr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/>
          <a:p>
            <a:r>
              <a:rPr lang="en-US" dirty="0"/>
              <a:t>Speaker name</a:t>
            </a:r>
          </a:p>
          <a:p>
            <a:r>
              <a:rPr lang="en-US" dirty="0"/>
              <a:t>Speaker email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028951"/>
            <a:ext cx="2722592" cy="1245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71950"/>
            <a:ext cx="3560530" cy="8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69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272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236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1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71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238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68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 bwMode="auto">
          <a:xfrm>
            <a:off x="6477000" y="4776464"/>
            <a:ext cx="26670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AngularMIX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  © </a:t>
            </a:r>
            <a:r>
              <a:rPr lang="en-US" sz="9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anglebrackets</a:t>
            </a:r>
            <a:r>
              <a:rPr lang="en-US" sz="900" b="0" u="none" baseline="0" dirty="0">
                <a:solidFill>
                  <a:srgbClr val="000000"/>
                </a:solidFill>
                <a:latin typeface="Calibri"/>
                <a:cs typeface="Mangal" pitchFamily="18" charset="0"/>
              </a:rPr>
              <a:t>  </a:t>
            </a:r>
            <a:r>
              <a:rPr lang="en-US" sz="9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2038"/>
            <a:ext cx="1981200" cy="46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4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87" r:id="rId10"/>
    <p:sldLayoutId id="2147483689" r:id="rId11"/>
    <p:sldLayoutId id="2147483690" r:id="rId12"/>
  </p:sldLayoutIdLst>
  <p:transition>
    <p:fade/>
  </p:transition>
  <p:hf hdr="0" ftr="0" dt="0"/>
  <p:txStyles>
    <p:titleStyle>
      <a:lvl1pPr marL="0" indent="0" algn="ctr" defTabSz="-13873163" rtl="0" eaLnBrk="1" fontAlgn="base" hangingPunct="1">
        <a:spcBef>
          <a:spcPct val="0"/>
        </a:spcBef>
        <a:spcAft>
          <a:spcPct val="0"/>
        </a:spcAft>
        <a:defRPr lang="en-US" sz="2900" b="1" dirty="0" smtClean="0">
          <a:solidFill>
            <a:schemeClr val="tx2"/>
          </a:solidFill>
          <a:latin typeface="Calibri"/>
          <a:ea typeface="+mj-ea"/>
          <a:cs typeface="Segoe UI" pitchFamily="34" charset="0"/>
        </a:defRPr>
      </a:lvl1pPr>
      <a:lvl2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900" indent="-342900" algn="ctr" defTabSz="-13873163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2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4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6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800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900" indent="-342900" algn="l" defTabSz="-1387316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1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50" indent="-28575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9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30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2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5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400" indent="-228600" algn="l" defTabSz="-13873163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3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bot-builder-howto-v4-luis?view=azure-bot-service-4.0&amp;tabs=javascript#configure-your-bot-to-use-your-luis-app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larkio/twitch-light-bot/blob/master/bots/luisHelper.j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larkio-lights-camera-ai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685800" y="285750"/>
            <a:ext cx="7772400" cy="188595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effectLst/>
                <a:latin typeface="Calibri"/>
              </a:rPr>
              <a:t>Lights, Camera, AI: Interactive Chat Bot</a:t>
            </a:r>
            <a:br>
              <a:rPr lang="en-US" sz="20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</a:br>
            <a:endParaRPr lang="en-US" dirty="0">
              <a:effectLst/>
            </a:endParaRP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B2093E9E-8578-8F4D-B5F2-14E19EAD9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913316"/>
            <a:ext cx="6400800" cy="97155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0" dirty="0"/>
              <a:t>Brian Clark</a:t>
            </a:r>
          </a:p>
          <a:p>
            <a:pPr marL="0" indent="0" algn="ctr">
              <a:buNone/>
            </a:pPr>
            <a:endParaRPr lang="en-US" sz="1800" b="0" dirty="0"/>
          </a:p>
          <a:p>
            <a:pPr marL="0" indent="0" algn="ctr">
              <a:buNone/>
            </a:pPr>
            <a:endParaRPr lang="en-US" sz="1800" b="0" dirty="0"/>
          </a:p>
          <a:p>
            <a:pPr marL="0" indent="0" algn="ctr">
              <a:buNone/>
            </a:pPr>
            <a:r>
              <a:rPr lang="en-US" sz="1800" b="0" dirty="0" err="1"/>
              <a:t>clarkio.com</a:t>
            </a:r>
            <a:endParaRPr lang="en-US" sz="18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5C0406-0054-4940-85B5-1C0EF4D0C592}"/>
              </a:ext>
            </a:extLst>
          </p:cNvPr>
          <p:cNvGrpSpPr/>
          <p:nvPr/>
        </p:nvGrpSpPr>
        <p:grpSpPr>
          <a:xfrm>
            <a:off x="2774369" y="2647950"/>
            <a:ext cx="3595263" cy="533400"/>
            <a:chOff x="2800530" y="2952750"/>
            <a:chExt cx="3595263" cy="533400"/>
          </a:xfrm>
        </p:grpSpPr>
        <p:sp>
          <p:nvSpPr>
            <p:cNvPr id="19" name="Text Placeholder 9">
              <a:extLst>
                <a:ext uri="{FF2B5EF4-FFF2-40B4-BE49-F238E27FC236}">
                  <a16:creationId xmlns:a16="http://schemas.microsoft.com/office/drawing/2014/main" id="{DD887C71-8331-124E-9CE5-F96DD9DC3A1D}"/>
                </a:ext>
              </a:extLst>
            </p:cNvPr>
            <p:cNvSpPr txBox="1">
              <a:spLocks/>
            </p:cNvSpPr>
            <p:nvPr/>
          </p:nvSpPr>
          <p:spPr>
            <a:xfrm>
              <a:off x="3511762" y="2987712"/>
              <a:ext cx="1060238" cy="4984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2100" b="1">
                  <a:solidFill>
                    <a:schemeClr val="tx1"/>
                  </a:solidFill>
                  <a:latin typeface="Calibri" pitchFamily="34" charset="0"/>
                  <a:ea typeface="+mn-ea"/>
                  <a:cs typeface="Segoe UI" pitchFamily="34" charset="0"/>
                </a:defRPr>
              </a:lvl1pPr>
              <a:lvl2pPr marL="742950" indent="-28575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2pPr>
              <a:lvl3pPr marL="11430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7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3pPr>
              <a:lvl4pPr marL="16002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5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4pPr>
              <a:lvl5pPr marL="20574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3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5pPr>
              <a:lvl6pPr marL="25146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6pPr>
              <a:lvl7pPr marL="29718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7pPr>
              <a:lvl8pPr marL="34290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8pPr>
              <a:lvl9pPr marL="38862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sz="2000" b="0" kern="0" dirty="0"/>
                <a:t>_</a:t>
              </a:r>
              <a:r>
                <a:rPr lang="en-US" sz="2000" b="0" kern="0" dirty="0" err="1"/>
                <a:t>clarkio</a:t>
              </a:r>
              <a:endParaRPr lang="en-US" sz="2000" b="0" kern="0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1AFFB5-3AAC-5A41-A84E-B85017A93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06962" y="3028949"/>
              <a:ext cx="336673" cy="33667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3988B53-5D29-0243-B826-CE3CD220B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00393" y="2952750"/>
              <a:ext cx="496213" cy="496213"/>
            </a:xfrm>
            <a:prstGeom prst="rect">
              <a:avLst/>
            </a:prstGeom>
          </p:spPr>
        </p:pic>
        <p:sp>
          <p:nvSpPr>
            <p:cNvPr id="22" name="Text Placeholder 9">
              <a:extLst>
                <a:ext uri="{FF2B5EF4-FFF2-40B4-BE49-F238E27FC236}">
                  <a16:creationId xmlns:a16="http://schemas.microsoft.com/office/drawing/2014/main" id="{705317D3-5837-524C-8134-C84A72D95616}"/>
                </a:ext>
              </a:extLst>
            </p:cNvPr>
            <p:cNvSpPr txBox="1">
              <a:spLocks/>
            </p:cNvSpPr>
            <p:nvPr/>
          </p:nvSpPr>
          <p:spPr>
            <a:xfrm>
              <a:off x="5477412" y="2987712"/>
              <a:ext cx="918381" cy="49843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 sz="1400" b="0" kern="1200" baseline="0">
                  <a:solidFill>
                    <a:srgbClr val="B8B5C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clarkio</a:t>
              </a:r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5BFDBB-DD37-2843-8894-40ED3FD81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00530" y="3028949"/>
              <a:ext cx="336673" cy="33667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A3F99F1-B4F6-334B-9305-09EDCB39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0600" y="3025611"/>
              <a:ext cx="340012" cy="34001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6F96BF8-6BA8-3A4C-87CF-F8871930F4EA}"/>
              </a:ext>
            </a:extLst>
          </p:cNvPr>
          <p:cNvSpPr/>
          <p:nvPr/>
        </p:nvSpPr>
        <p:spPr bwMode="auto">
          <a:xfrm>
            <a:off x="3470976" y="1423068"/>
            <a:ext cx="2190121" cy="7565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-7024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6000" dirty="0"/>
              <a:t>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97BCD-7D21-B84F-BA6F-62923BC0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81150"/>
            <a:ext cx="5435600" cy="15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9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-7024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6000" dirty="0"/>
              <a:t>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97BCD-7D21-B84F-BA6F-62923BC0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22657"/>
            <a:ext cx="2360365" cy="682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05190-C5BD-7441-9010-F1EA9BFE7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58948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0D00D-CF92-944D-9290-E2E3A4214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1480749"/>
            <a:ext cx="2181997" cy="2181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B84BED-451D-D848-99AD-5E5C6D24F279}"/>
              </a:ext>
            </a:extLst>
          </p:cNvPr>
          <p:cNvSpPr txBox="1"/>
          <p:nvPr/>
        </p:nvSpPr>
        <p:spPr bwMode="auto">
          <a:xfrm>
            <a:off x="2265147" y="3504279"/>
            <a:ext cx="28333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7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Cognitive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E1233-848A-1A47-BAB5-7206BDD98FFC}"/>
              </a:ext>
            </a:extLst>
          </p:cNvPr>
          <p:cNvSpPr txBox="1"/>
          <p:nvPr/>
        </p:nvSpPr>
        <p:spPr bwMode="auto">
          <a:xfrm>
            <a:off x="5492149" y="3504279"/>
            <a:ext cx="28333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7D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</a:t>
            </a:r>
          </a:p>
        </p:txBody>
      </p:sp>
    </p:spTree>
    <p:extLst>
      <p:ext uri="{BB962C8B-B14F-4D97-AF65-F5344CB8AC3E}">
        <p14:creationId xmlns:p14="http://schemas.microsoft.com/office/powerpoint/2010/main" val="247329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DD2C0-B469-F346-853D-59C0B52CE438}"/>
              </a:ext>
            </a:extLst>
          </p:cNvPr>
          <p:cNvSpPr txBox="1"/>
          <p:nvPr/>
        </p:nvSpPr>
        <p:spPr bwMode="auto">
          <a:xfrm>
            <a:off x="3276600" y="1548408"/>
            <a:ext cx="3429000" cy="20466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The interpreted action requested by the end user/client</a:t>
            </a:r>
          </a:p>
        </p:txBody>
      </p:sp>
    </p:spTree>
    <p:extLst>
      <p:ext uri="{BB962C8B-B14F-4D97-AF65-F5344CB8AC3E}">
        <p14:creationId xmlns:p14="http://schemas.microsoft.com/office/powerpoint/2010/main" val="34196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DD2C0-B469-F346-853D-59C0B52CE438}"/>
              </a:ext>
            </a:extLst>
          </p:cNvPr>
          <p:cNvSpPr txBox="1"/>
          <p:nvPr/>
        </p:nvSpPr>
        <p:spPr bwMode="auto">
          <a:xfrm>
            <a:off x="3276600" y="1548408"/>
            <a:ext cx="3429000" cy="204668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The interpreted action requested by the end user/client</a:t>
            </a:r>
          </a:p>
        </p:txBody>
      </p:sp>
    </p:spTree>
    <p:extLst>
      <p:ext uri="{BB962C8B-B14F-4D97-AF65-F5344CB8AC3E}">
        <p14:creationId xmlns:p14="http://schemas.microsoft.com/office/powerpoint/2010/main" val="232812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3075532" y="1390649"/>
            <a:ext cx="3788864" cy="2400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DF683-CC16-6244-9F4C-F8133FA76FFC}"/>
              </a:ext>
            </a:extLst>
          </p:cNvPr>
          <p:cNvSpPr txBox="1"/>
          <p:nvPr/>
        </p:nvSpPr>
        <p:spPr bwMode="auto">
          <a:xfrm>
            <a:off x="3445964" y="2121917"/>
            <a:ext cx="3048000" cy="12736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A form of saying an intent in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182224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3075532" y="1390649"/>
            <a:ext cx="3788864" cy="2400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DF683-CC16-6244-9F4C-F8133FA76FFC}"/>
              </a:ext>
            </a:extLst>
          </p:cNvPr>
          <p:cNvSpPr txBox="1"/>
          <p:nvPr/>
        </p:nvSpPr>
        <p:spPr bwMode="auto">
          <a:xfrm>
            <a:off x="3445964" y="2121917"/>
            <a:ext cx="3048000" cy="12736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“Turn the light on”</a:t>
            </a:r>
          </a:p>
        </p:txBody>
      </p:sp>
    </p:spTree>
    <p:extLst>
      <p:ext uri="{BB962C8B-B14F-4D97-AF65-F5344CB8AC3E}">
        <p14:creationId xmlns:p14="http://schemas.microsoft.com/office/powerpoint/2010/main" val="37772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3075532" y="1390649"/>
            <a:ext cx="3788864" cy="2400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DF683-CC16-6244-9F4C-F8133FA76FFC}"/>
              </a:ext>
            </a:extLst>
          </p:cNvPr>
          <p:cNvSpPr txBox="1"/>
          <p:nvPr/>
        </p:nvSpPr>
        <p:spPr bwMode="auto">
          <a:xfrm>
            <a:off x="3445964" y="2121917"/>
            <a:ext cx="3048000" cy="12736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“Change the light to blue”</a:t>
            </a:r>
          </a:p>
        </p:txBody>
      </p:sp>
    </p:spTree>
    <p:extLst>
      <p:ext uri="{BB962C8B-B14F-4D97-AF65-F5344CB8AC3E}">
        <p14:creationId xmlns:p14="http://schemas.microsoft.com/office/powerpoint/2010/main" val="152544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3075532" y="1390649"/>
            <a:ext cx="3788864" cy="2400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2CF83-D65E-B74D-AB95-23A886B7A618}"/>
              </a:ext>
            </a:extLst>
          </p:cNvPr>
          <p:cNvSpPr/>
          <p:nvPr/>
        </p:nvSpPr>
        <p:spPr bwMode="auto">
          <a:xfrm>
            <a:off x="3338547" y="2190750"/>
            <a:ext cx="3262834" cy="129539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F7C5B-91DD-984A-86D4-ECA7EF1EFDE8}"/>
              </a:ext>
            </a:extLst>
          </p:cNvPr>
          <p:cNvSpPr txBox="1"/>
          <p:nvPr/>
        </p:nvSpPr>
        <p:spPr bwMode="auto">
          <a:xfrm>
            <a:off x="3445964" y="2824085"/>
            <a:ext cx="3048000" cy="5715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“Turn the light on”</a:t>
            </a:r>
          </a:p>
        </p:txBody>
      </p:sp>
    </p:spTree>
    <p:extLst>
      <p:ext uri="{BB962C8B-B14F-4D97-AF65-F5344CB8AC3E}">
        <p14:creationId xmlns:p14="http://schemas.microsoft.com/office/powerpoint/2010/main" val="35531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2645864" y="666750"/>
            <a:ext cx="4648200" cy="35052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3075532" y="1390649"/>
            <a:ext cx="3788864" cy="2400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2CF83-D65E-B74D-AB95-23A886B7A618}"/>
              </a:ext>
            </a:extLst>
          </p:cNvPr>
          <p:cNvSpPr/>
          <p:nvPr/>
        </p:nvSpPr>
        <p:spPr bwMode="auto">
          <a:xfrm>
            <a:off x="3338547" y="2190750"/>
            <a:ext cx="3262834" cy="129539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F7C5B-91DD-984A-86D4-ECA7EF1EFDE8}"/>
              </a:ext>
            </a:extLst>
          </p:cNvPr>
          <p:cNvSpPr txBox="1"/>
          <p:nvPr/>
        </p:nvSpPr>
        <p:spPr bwMode="auto">
          <a:xfrm>
            <a:off x="3445964" y="2824085"/>
            <a:ext cx="3048000" cy="5715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“Turn the </a:t>
            </a:r>
            <a:r>
              <a:rPr lang="en-US" sz="1800" u="sng" dirty="0">
                <a:solidFill>
                  <a:schemeClr val="accent1"/>
                </a:solidFill>
                <a:highlight>
                  <a:srgbClr val="D9D9D9"/>
                </a:highlight>
                <a:latin typeface="Tekton Pro" pitchFamily="34" charset="0"/>
              </a:rPr>
              <a:t>light</a:t>
            </a:r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 </a:t>
            </a:r>
            <a:r>
              <a:rPr lang="en-US" sz="1800" u="sng" dirty="0">
                <a:solidFill>
                  <a:schemeClr val="accent1"/>
                </a:solidFill>
                <a:highlight>
                  <a:srgbClr val="D9D9D9"/>
                </a:highlight>
                <a:latin typeface="Tekton Pro" pitchFamily="34" charset="0"/>
              </a:rPr>
              <a:t>on</a:t>
            </a:r>
            <a:r>
              <a:rPr lang="en-US" sz="1800" dirty="0">
                <a:solidFill>
                  <a:schemeClr val="accent1"/>
                </a:solidFill>
                <a:latin typeface="Tekton Pro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938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6E659-8122-2149-9004-9B6729951143}"/>
              </a:ext>
            </a:extLst>
          </p:cNvPr>
          <p:cNvSpPr/>
          <p:nvPr/>
        </p:nvSpPr>
        <p:spPr bwMode="auto">
          <a:xfrm>
            <a:off x="1600200" y="666750"/>
            <a:ext cx="7239000" cy="37338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C6E0D-6FF1-3C4A-B7B4-57D84F1166B8}"/>
              </a:ext>
            </a:extLst>
          </p:cNvPr>
          <p:cNvSpPr/>
          <p:nvPr/>
        </p:nvSpPr>
        <p:spPr bwMode="auto">
          <a:xfrm>
            <a:off x="1828800" y="1390648"/>
            <a:ext cx="6781799" cy="2781301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t" anchorCtr="0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Utterance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75B818-2DE9-D241-BCA5-5D69E544EAA6}"/>
              </a:ext>
            </a:extLst>
          </p:cNvPr>
          <p:cNvGrpSpPr/>
          <p:nvPr/>
        </p:nvGrpSpPr>
        <p:grpSpPr>
          <a:xfrm>
            <a:off x="5552846" y="2322862"/>
            <a:ext cx="2500864" cy="1295399"/>
            <a:chOff x="5552846" y="2322862"/>
            <a:chExt cx="2500864" cy="12953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6C96E3-8DDF-4348-834A-1B051FA15BF1}"/>
                </a:ext>
              </a:extLst>
            </p:cNvPr>
            <p:cNvSpPr/>
            <p:nvPr/>
          </p:nvSpPr>
          <p:spPr bwMode="auto">
            <a:xfrm>
              <a:off x="5552846" y="2322862"/>
              <a:ext cx="2500864" cy="12953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t" anchorCtr="0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294172-E3D5-D24A-AA42-0DA349FB1B21}"/>
                </a:ext>
              </a:extLst>
            </p:cNvPr>
            <p:cNvSpPr txBox="1"/>
            <p:nvPr/>
          </p:nvSpPr>
          <p:spPr bwMode="auto">
            <a:xfrm>
              <a:off x="5741621" y="2940544"/>
              <a:ext cx="2116516" cy="571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accent1"/>
                  </a:solidFill>
                  <a:latin typeface="Tekton Pro" pitchFamily="34" charset="0"/>
                </a:rPr>
                <a:t>“Turn the light </a:t>
              </a:r>
              <a:r>
                <a:rPr lang="en-US" sz="1800" u="sng" dirty="0">
                  <a:solidFill>
                    <a:schemeClr val="accent1"/>
                  </a:solidFill>
                  <a:highlight>
                    <a:srgbClr val="D9D9D9"/>
                  </a:highlight>
                  <a:latin typeface="Tekton Pro" pitchFamily="34" charset="0"/>
                </a:rPr>
                <a:t>on</a:t>
              </a:r>
              <a:r>
                <a:rPr lang="en-US" sz="1800" dirty="0">
                  <a:solidFill>
                    <a:schemeClr val="accent1"/>
                  </a:solidFill>
                  <a:latin typeface="Tekton Pro" pitchFamily="34" charset="0"/>
                </a:rPr>
                <a:t>”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5976A39-20DE-B546-89EB-0CBA749E0452}"/>
              </a:ext>
            </a:extLst>
          </p:cNvPr>
          <p:cNvGrpSpPr/>
          <p:nvPr/>
        </p:nvGrpSpPr>
        <p:grpSpPr>
          <a:xfrm>
            <a:off x="2440391" y="2322862"/>
            <a:ext cx="2500864" cy="1295399"/>
            <a:chOff x="2440391" y="2322862"/>
            <a:chExt cx="2500864" cy="12953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D73374-8F00-F740-8F15-72910A06D1CB}"/>
                </a:ext>
              </a:extLst>
            </p:cNvPr>
            <p:cNvSpPr/>
            <p:nvPr/>
          </p:nvSpPr>
          <p:spPr bwMode="auto">
            <a:xfrm>
              <a:off x="2440391" y="2322862"/>
              <a:ext cx="2500864" cy="12953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t" anchorCtr="0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C0530E-AC05-5A4C-981A-1F380302A5A3}"/>
                </a:ext>
              </a:extLst>
            </p:cNvPr>
            <p:cNvSpPr txBox="1"/>
            <p:nvPr/>
          </p:nvSpPr>
          <p:spPr bwMode="auto">
            <a:xfrm>
              <a:off x="2632565" y="2940545"/>
              <a:ext cx="2116516" cy="571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accent1"/>
                  </a:solidFill>
                  <a:latin typeface="Tekton Pro" pitchFamily="34" charset="0"/>
                </a:rPr>
                <a:t>“Turn the </a:t>
              </a:r>
              <a:r>
                <a:rPr lang="en-US" sz="1800" u="sng" dirty="0">
                  <a:solidFill>
                    <a:schemeClr val="accent1"/>
                  </a:solidFill>
                  <a:highlight>
                    <a:srgbClr val="D9D9D9"/>
                  </a:highlight>
                  <a:latin typeface="Tekton Pro" pitchFamily="34" charset="0"/>
                </a:rPr>
                <a:t>light</a:t>
              </a:r>
              <a:r>
                <a:rPr lang="en-US" sz="1800" dirty="0">
                  <a:solidFill>
                    <a:schemeClr val="accent1"/>
                  </a:solidFill>
                  <a:latin typeface="Tekton Pro" pitchFamily="34" charset="0"/>
                </a:rPr>
                <a:t> 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28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lb-first-worked.mp4">
            <a:hlinkClick r:id="" action="ppaction://media"/>
            <a:extLst>
              <a:ext uri="{FF2B5EF4-FFF2-40B4-BE49-F238E27FC236}">
                <a16:creationId xmlns:a16="http://schemas.microsoft.com/office/drawing/2014/main" id="{CC5AA6A0-F129-4C21-8E88-DFC251CCF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3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>
            <a:off x="2811066" y="3257550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Demo">
            <a:extLst>
              <a:ext uri="{FF2B5EF4-FFF2-40B4-BE49-F238E27FC236}">
                <a16:creationId xmlns:a16="http://schemas.microsoft.com/office/drawing/2014/main" id="{1C9E3D87-19B0-AA42-AA3A-C59F6A128FFC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6000" kern="0" dirty="0"/>
              <a:t>Demo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E75A15-811B-4D98-A8B1-743F7DF6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4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AI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67AF2-628B-FE4B-A635-D51E78A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37" y="1200150"/>
            <a:ext cx="4983172" cy="29302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3308907" y="535279"/>
            <a:ext cx="33262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Create an app at </a:t>
            </a:r>
            <a:r>
              <a:rPr lang="en-US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luis.ai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777733" y="753051"/>
            <a:ext cx="4342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Create “Intents” to Build the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CD392-55FD-3846-9E75-34939FC64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73" y="1471193"/>
            <a:ext cx="5600700" cy="22011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18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777733" y="753051"/>
            <a:ext cx="43429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Utterances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8A3FE-5DFA-4BF9-A309-24913CE01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76" y="1582492"/>
            <a:ext cx="6083350" cy="20125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42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Identify Entities within Utterances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6A1351-4A18-43E5-BBAD-A30BD5F4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628" y="1352550"/>
            <a:ext cx="4933684" cy="2789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04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Identify Entities within Utterances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12E5E-EC88-4236-89B4-EF3C2886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39" y="1415877"/>
            <a:ext cx="4231919" cy="28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Identify Entities within Utterances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9D0B5-10EF-4B47-901E-F78B8DD9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63" y="1263700"/>
            <a:ext cx="3549670" cy="31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Train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17492-BC34-4C57-BD69-370E5986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00249"/>
            <a:ext cx="6737044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3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Test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CA190-3416-453A-81C2-28CB402A3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00249"/>
            <a:ext cx="6737044" cy="106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Test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AA3FF-5025-485A-9803-40D48C95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24144"/>
            <a:ext cx="5249293" cy="20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C8A277-3413-2A43-A902-80279C706271}"/>
              </a:ext>
            </a:extLst>
          </p:cNvPr>
          <p:cNvGrpSpPr/>
          <p:nvPr/>
        </p:nvGrpSpPr>
        <p:grpSpPr>
          <a:xfrm>
            <a:off x="209550" y="361950"/>
            <a:ext cx="8724900" cy="4419600"/>
            <a:chOff x="431126" y="1226190"/>
            <a:chExt cx="11329750" cy="5375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0ABA99-795C-E84B-B34C-5CC3D4D3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126" y="1226190"/>
              <a:ext cx="11329750" cy="537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15F6784-E13A-DD46-8B74-87C3156F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86652" y="4068858"/>
              <a:ext cx="996654" cy="498327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A935760E-8BDD-5840-825F-C46791D9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1514" y="3956773"/>
              <a:ext cx="660504" cy="66050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8EC587C-C2EB-6443-9818-123B2699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27293" y="4073565"/>
              <a:ext cx="458797" cy="458797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A0309A7-9762-0941-8DC9-ACE743F0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8793" y="3945103"/>
              <a:ext cx="683844" cy="6838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F52953-C812-9949-AB41-6C286C603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60629" y="4020823"/>
              <a:ext cx="996655" cy="522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65381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Test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CCC4B5-5009-436E-9A92-3015E492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45" y="1302841"/>
            <a:ext cx="4974907" cy="31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Publish the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/>
              <a:t>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D05F0-A67E-4E18-8086-AD86BD3C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70" y="2071948"/>
            <a:ext cx="2991930" cy="880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375E60-D75D-4F79-A0CC-D35F1DE1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24" y="1548408"/>
            <a:ext cx="3794178" cy="21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Gather App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81319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4000" kern="0" dirty="0"/>
              <a:t>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3ABE4-B99E-4CD7-9DF3-AAF15DA5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84010"/>
            <a:ext cx="1918297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CB6F6E-3803-4303-884E-B36ACF18F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428321"/>
            <a:ext cx="4648200" cy="157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E54F20-822C-4034-A491-392D71B5D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399" y="3105149"/>
            <a:ext cx="4648199" cy="13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5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D9D9D9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Bots</a:t>
            </a:r>
          </a:p>
        </p:txBody>
      </p:sp>
    </p:spTree>
    <p:extLst>
      <p:ext uri="{BB962C8B-B14F-4D97-AF65-F5344CB8AC3E}">
        <p14:creationId xmlns:p14="http://schemas.microsoft.com/office/powerpoint/2010/main" val="4051226460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ED44B-3E64-A844-9E33-20255A8C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00386"/>
            <a:ext cx="5435600" cy="15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1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E5AA-AFA3-4441-8820-AAD90808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35" y="816873"/>
            <a:ext cx="1977082" cy="571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D0A175-75D1-F04B-BCE7-D1A927CAB2FC}"/>
              </a:ext>
            </a:extLst>
          </p:cNvPr>
          <p:cNvGrpSpPr/>
          <p:nvPr/>
        </p:nvGrpSpPr>
        <p:grpSpPr>
          <a:xfrm>
            <a:off x="457200" y="2007235"/>
            <a:ext cx="5570435" cy="1700530"/>
            <a:chOff x="1181100" y="2159635"/>
            <a:chExt cx="4572000" cy="13957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0B9015-2B71-B948-BCA0-A9B7CB337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100" y="2159635"/>
              <a:ext cx="2667000" cy="13957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292119-6205-104D-B328-214A30E0E38F}"/>
                </a:ext>
              </a:extLst>
            </p:cNvPr>
            <p:cNvSpPr txBox="1"/>
            <p:nvPr/>
          </p:nvSpPr>
          <p:spPr bwMode="auto">
            <a:xfrm>
              <a:off x="3086100" y="2534334"/>
              <a:ext cx="26670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3395E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Bot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22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ot-Framework-header.jpg">
            <a:extLst>
              <a:ext uri="{FF2B5EF4-FFF2-40B4-BE49-F238E27FC236}">
                <a16:creationId xmlns:a16="http://schemas.microsoft.com/office/drawing/2014/main" id="{310CBEC9-3E8F-4D78-9CB9-EA8729AA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5" y="338829"/>
            <a:ext cx="8357129" cy="44658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264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63D29-7293-3A4C-AD1A-BE45B49C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71549"/>
            <a:ext cx="5689600" cy="32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26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97545-5BCA-1F4C-AC54-F2400055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63514"/>
            <a:ext cx="5562600" cy="32164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7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C8A277-3413-2A43-A902-80279C706271}"/>
              </a:ext>
            </a:extLst>
          </p:cNvPr>
          <p:cNvGrpSpPr/>
          <p:nvPr/>
        </p:nvGrpSpPr>
        <p:grpSpPr>
          <a:xfrm>
            <a:off x="209550" y="514350"/>
            <a:ext cx="8724900" cy="4419600"/>
            <a:chOff x="431126" y="1226190"/>
            <a:chExt cx="11329750" cy="5375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0ABA99-795C-E84B-B34C-5CC3D4D3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26" y="1226190"/>
              <a:ext cx="11329750" cy="537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15F6784-E13A-DD46-8B74-87C3156F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6652" y="4068858"/>
              <a:ext cx="996654" cy="498327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A935760E-8BDD-5840-825F-C46791D9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1514" y="3956773"/>
              <a:ext cx="660504" cy="66050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8EC587C-C2EB-6443-9818-123B2699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7293" y="4073565"/>
              <a:ext cx="458797" cy="458797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A0309A7-9762-0941-8DC9-ACE743F0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08793" y="3945103"/>
              <a:ext cx="683844" cy="6838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F52953-C812-9949-AB41-6C286C603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0629" y="4020823"/>
              <a:ext cx="996655" cy="52269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45999F0-CB42-B049-91A9-6E0942BBC312}"/>
              </a:ext>
            </a:extLst>
          </p:cNvPr>
          <p:cNvSpPr/>
          <p:nvPr/>
        </p:nvSpPr>
        <p:spPr bwMode="auto">
          <a:xfrm>
            <a:off x="4383396" y="1428750"/>
            <a:ext cx="3160403" cy="2131605"/>
          </a:xfrm>
          <a:prstGeom prst="rect">
            <a:avLst/>
          </a:prstGeom>
          <a:noFill/>
          <a:ln w="730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2488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7CCB-5BB0-4D4E-B558-850A09B4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41" y="342900"/>
            <a:ext cx="8229600" cy="5715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90A67-FCAE-F94F-8A38-7F9656B90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1428750"/>
            <a:ext cx="70104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Lights</a:t>
            </a:r>
          </a:p>
          <a:p>
            <a:pPr marL="0" indent="0">
              <a:buNone/>
            </a:pPr>
            <a:r>
              <a:rPr lang="en-US" sz="2800" dirty="0"/>
              <a:t>AI</a:t>
            </a:r>
          </a:p>
          <a:p>
            <a:pPr marL="0" indent="0">
              <a:buNone/>
            </a:pPr>
            <a:r>
              <a:rPr lang="en-US" sz="2800" dirty="0"/>
              <a:t>Bots</a:t>
            </a:r>
          </a:p>
          <a:p>
            <a:pPr marL="0" indent="0">
              <a:buNone/>
            </a:pPr>
            <a:r>
              <a:rPr lang="en-US" sz="2800" dirty="0"/>
              <a:t>Camera… oh my!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A59F5D-4A05-2740-9EA1-204B26B3FBF6}"/>
              </a:ext>
            </a:extLst>
          </p:cNvPr>
          <p:cNvSpPr/>
          <p:nvPr/>
        </p:nvSpPr>
        <p:spPr bwMode="auto">
          <a:xfrm rot="16200000">
            <a:off x="238722" y="2428280"/>
            <a:ext cx="2141934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3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0800000">
            <a:off x="2811066" y="3257550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Demo">
            <a:extLst>
              <a:ext uri="{FF2B5EF4-FFF2-40B4-BE49-F238E27FC236}">
                <a16:creationId xmlns:a16="http://schemas.microsoft.com/office/drawing/2014/main" id="{1C9E3D87-19B0-AA42-AA3A-C59F6A128FFC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6000" kern="0" dirty="0"/>
              <a:t>Demo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329682-B323-4C28-A087-D3381E4E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0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8984F-AA7E-4E50-ABB1-B3B48596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1592"/>
            <a:ext cx="5413333" cy="1961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Create a new 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FDD33-34F1-45B3-B99E-48A30305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66" y="3152840"/>
            <a:ext cx="3810000" cy="1171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56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Choose a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D62A8-9FC7-4672-A5BB-4ABC632B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94" y="923807"/>
            <a:ext cx="4212744" cy="32958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38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Download the 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9D5D7-D855-4E0B-BFB2-20525CCD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22" y="919756"/>
            <a:ext cx="4990088" cy="33039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5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Download the source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9F238-477D-4F1F-8AAC-6D6E661B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47" y="1047749"/>
            <a:ext cx="5577471" cy="304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031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Install and run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F01B1-61F2-4017-AC5E-CBEB6209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346"/>
            <a:ext cx="5638800" cy="9312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8B43E-9E62-47DE-B6D4-DAE9E523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23746"/>
            <a:ext cx="5638800" cy="1724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61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Bot Framework Emulator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10FED-F03A-499F-84C6-FC2D3D28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23950"/>
            <a:ext cx="5871699" cy="30185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46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Add app connection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10FED-F03A-499F-84C6-FC2D3D28A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75003"/>
            <a:ext cx="3657600" cy="1880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B35E1-38DE-4F89-B6BE-E364C809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952007"/>
            <a:ext cx="5155365" cy="134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76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623237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Add app connection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B7876-774B-45A6-AFC6-6E8C7826B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36" y="902555"/>
            <a:ext cx="3429000" cy="33383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16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9589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Bots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21E42-F605-4FD2-9986-DEA9861D5223}"/>
              </a:ext>
            </a:extLst>
          </p:cNvPr>
          <p:cNvSpPr txBox="1"/>
          <p:nvPr/>
        </p:nvSpPr>
        <p:spPr bwMode="auto">
          <a:xfrm>
            <a:off x="800101" y="349150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Test and debug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2436F-417D-4480-8E7F-8B5C02BA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810815"/>
            <a:ext cx="4953000" cy="3609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45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D9D9D9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Lights</a:t>
            </a:r>
          </a:p>
        </p:txBody>
      </p:sp>
    </p:spTree>
    <p:extLst>
      <p:ext uri="{BB962C8B-B14F-4D97-AF65-F5344CB8AC3E}">
        <p14:creationId xmlns:p14="http://schemas.microsoft.com/office/powerpoint/2010/main" val="1509677905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0800000">
            <a:off x="2811066" y="3257550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62150"/>
            <a:ext cx="8229600" cy="571500"/>
          </a:xfrm>
        </p:spPr>
        <p:txBody>
          <a:bodyPr/>
          <a:lstStyle/>
          <a:p>
            <a:r>
              <a:rPr lang="en-US" sz="6000" dirty="0"/>
              <a:t>Connecting LUIS</a:t>
            </a:r>
          </a:p>
        </p:txBody>
      </p:sp>
    </p:spTree>
    <p:extLst>
      <p:ext uri="{BB962C8B-B14F-4D97-AF65-F5344CB8AC3E}">
        <p14:creationId xmlns:p14="http://schemas.microsoft.com/office/powerpoint/2010/main" val="4211003978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Gather App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210073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85843" y="1819274"/>
            <a:ext cx="1752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2400" kern="0" dirty="0"/>
              <a:t>Connecting</a:t>
            </a:r>
          </a:p>
          <a:p>
            <a:pPr algn="l"/>
            <a:r>
              <a:rPr lang="en-US" sz="2400" kern="0" dirty="0"/>
              <a:t>LUIS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CC35D1-0A99-F045-AC08-423AAA8E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012447"/>
            <a:ext cx="1918297" cy="4616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D3E843-967A-754D-AF6B-811A4A32A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34621"/>
            <a:ext cx="4038600" cy="1366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7B1710-F9D4-BA44-81ED-89F07CFB2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287641"/>
            <a:ext cx="4038599" cy="12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9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Update settings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210073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85843" y="1819274"/>
            <a:ext cx="1752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2400" kern="0" dirty="0"/>
              <a:t>Connecting</a:t>
            </a:r>
          </a:p>
          <a:p>
            <a:pPr algn="l"/>
            <a:r>
              <a:rPr lang="en-US" sz="2400" kern="0" dirty="0"/>
              <a:t>LUIS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CAD5-D9E0-C24F-A329-DD8BE078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548408"/>
            <a:ext cx="5226050" cy="24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9255D37-2072-9546-A17A-BF1FD85AE292}"/>
              </a:ext>
            </a:extLst>
          </p:cNvPr>
          <p:cNvSpPr txBox="1"/>
          <p:nvPr/>
        </p:nvSpPr>
        <p:spPr bwMode="auto">
          <a:xfrm>
            <a:off x="2514600" y="753051"/>
            <a:ext cx="48767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Add LUIS helper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E8A205-6D25-ED40-99D9-3DA562764DC9}"/>
              </a:ext>
            </a:extLst>
          </p:cNvPr>
          <p:cNvSpPr/>
          <p:nvPr/>
        </p:nvSpPr>
        <p:spPr bwMode="auto">
          <a:xfrm rot="16200000">
            <a:off x="1210073" y="2519164"/>
            <a:ext cx="2046682" cy="105171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702B-D3CD-2347-9A71-B79AC4C58B7F}"/>
              </a:ext>
            </a:extLst>
          </p:cNvPr>
          <p:cNvSpPr txBox="1">
            <a:spLocks/>
          </p:cNvSpPr>
          <p:nvPr/>
        </p:nvSpPr>
        <p:spPr bwMode="auto">
          <a:xfrm>
            <a:off x="485843" y="1819274"/>
            <a:ext cx="1752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pPr algn="l"/>
            <a:r>
              <a:rPr lang="en-US" sz="2400" kern="0" dirty="0"/>
              <a:t>Connecting</a:t>
            </a:r>
          </a:p>
          <a:p>
            <a:pPr algn="l"/>
            <a:r>
              <a:rPr lang="en-US" sz="2400" kern="0" dirty="0"/>
              <a:t>LUIS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6BD4FD-9D3B-AF45-939D-81A6B291C1AC}"/>
              </a:ext>
            </a:extLst>
          </p:cNvPr>
          <p:cNvSpPr txBox="1"/>
          <p:nvPr/>
        </p:nvSpPr>
        <p:spPr bwMode="auto">
          <a:xfrm>
            <a:off x="2819400" y="1910030"/>
            <a:ext cx="44894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Tekton Pro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Follow documentation for source code</a:t>
            </a:r>
            <a:endParaRPr lang="en-US" sz="2000" dirty="0">
              <a:solidFill>
                <a:schemeClr val="accent1"/>
              </a:solidFill>
              <a:latin typeface="Tekton Pro" pitchFamily="34" charset="0"/>
            </a:endParaRP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Tekton Pro" pitchFamily="34" charset="0"/>
              </a:rPr>
              <a:t>or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Tekton Pro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Twitch Light Bot source code</a:t>
            </a:r>
            <a:endParaRPr lang="en-US" sz="2000" dirty="0">
              <a:solidFill>
                <a:schemeClr val="accent1"/>
              </a:solidFill>
              <a:latin typeface="Tekton Pro" pitchFamily="34" charset="0"/>
            </a:endParaRPr>
          </a:p>
          <a:p>
            <a:pPr algn="ctr"/>
            <a:endParaRPr lang="en-US" sz="2000" dirty="0">
              <a:solidFill>
                <a:schemeClr val="accent1"/>
              </a:solidFill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9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0800000">
            <a:off x="2811066" y="3257550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Demo">
            <a:extLst>
              <a:ext uri="{FF2B5EF4-FFF2-40B4-BE49-F238E27FC236}">
                <a16:creationId xmlns:a16="http://schemas.microsoft.com/office/drawing/2014/main" id="{1C9E3D87-19B0-AA42-AA3A-C59F6A128FFC}"/>
              </a:ext>
            </a:extLst>
          </p:cNvPr>
          <p:cNvSpPr txBox="1">
            <a:spLocks/>
          </p:cNvSpPr>
          <p:nvPr/>
        </p:nvSpPr>
        <p:spPr bwMode="auto">
          <a:xfrm>
            <a:off x="457200" y="211455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6000" kern="0" dirty="0"/>
              <a:t>Solution Demo</a:t>
            </a:r>
          </a:p>
        </p:txBody>
      </p:sp>
    </p:spTree>
    <p:extLst>
      <p:ext uri="{BB962C8B-B14F-4D97-AF65-F5344CB8AC3E}">
        <p14:creationId xmlns:p14="http://schemas.microsoft.com/office/powerpoint/2010/main" val="376937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D9D9D9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Camera</a:t>
            </a:r>
          </a:p>
        </p:txBody>
      </p:sp>
    </p:spTree>
    <p:extLst>
      <p:ext uri="{BB962C8B-B14F-4D97-AF65-F5344CB8AC3E}">
        <p14:creationId xmlns:p14="http://schemas.microsoft.com/office/powerpoint/2010/main" val="85928747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l"/>
            <a:r>
              <a:rPr lang="en-US" sz="4000" dirty="0"/>
              <a:t>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79617-4F97-C247-A996-421B493BA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6350"/>
            <a:ext cx="2644776" cy="27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2057400" cy="571500"/>
          </a:xfrm>
        </p:spPr>
        <p:txBody>
          <a:bodyPr/>
          <a:lstStyle/>
          <a:p>
            <a:r>
              <a:rPr lang="en-US" sz="4000" dirty="0"/>
              <a:t>Why</a:t>
            </a:r>
            <a:br>
              <a:rPr lang="en-US" sz="4000" dirty="0"/>
            </a:br>
            <a:r>
              <a:rPr lang="en-US" sz="4000" dirty="0"/>
              <a:t>Twitch?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222D85-A5FE-4A48-B858-6B722CE1EF47}"/>
              </a:ext>
            </a:extLst>
          </p:cNvPr>
          <p:cNvSpPr txBox="1">
            <a:spLocks/>
          </p:cNvSpPr>
          <p:nvPr/>
        </p:nvSpPr>
        <p:spPr>
          <a:xfrm>
            <a:off x="3352800" y="1028700"/>
            <a:ext cx="5334000" cy="3200400"/>
          </a:xfrm>
          <a:prstGeom prst="rect">
            <a:avLst/>
          </a:prstGeom>
        </p:spPr>
        <p:txBody>
          <a:bodyPr/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00" b="1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7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5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3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r>
              <a:rPr lang="en-US" sz="2800" kern="0" dirty="0"/>
              <a:t>Alternative Training</a:t>
            </a:r>
          </a:p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r>
              <a:rPr lang="en-US" sz="2800" kern="0" dirty="0"/>
              <a:t>Experience New Tech</a:t>
            </a:r>
          </a:p>
          <a:p>
            <a:pPr marL="0" indent="0">
              <a:lnSpc>
                <a:spcPct val="200000"/>
              </a:lnSpc>
              <a:buFont typeface="Wingdings" pitchFamily="2" charset="2"/>
              <a:buNone/>
            </a:pPr>
            <a:r>
              <a:rPr lang="en-US" sz="2800" kern="0" dirty="0"/>
              <a:t>Connecting Remotely</a:t>
            </a:r>
          </a:p>
        </p:txBody>
      </p:sp>
    </p:spTree>
    <p:extLst>
      <p:ext uri="{BB962C8B-B14F-4D97-AF65-F5344CB8AC3E}">
        <p14:creationId xmlns:p14="http://schemas.microsoft.com/office/powerpoint/2010/main" val="279307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C8A277-3413-2A43-A902-80279C706271}"/>
              </a:ext>
            </a:extLst>
          </p:cNvPr>
          <p:cNvGrpSpPr/>
          <p:nvPr/>
        </p:nvGrpSpPr>
        <p:grpSpPr>
          <a:xfrm>
            <a:off x="209550" y="514350"/>
            <a:ext cx="8724900" cy="4419600"/>
            <a:chOff x="431126" y="1226190"/>
            <a:chExt cx="11329750" cy="53753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0ABA99-795C-E84B-B34C-5CC3D4D39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126" y="1226190"/>
              <a:ext cx="11329750" cy="537537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A15F6784-E13A-DD46-8B74-87C3156F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6652" y="4068858"/>
              <a:ext cx="996654" cy="498327"/>
            </a:xfrm>
            <a:prstGeom prst="rect">
              <a:avLst/>
            </a:prstGeom>
          </p:spPr>
        </p:pic>
        <p:pic>
          <p:nvPicPr>
            <p:cNvPr id="5" name="Picture 4" descr="A close up of a sign&#10;&#10;Description automatically generated">
              <a:extLst>
                <a:ext uri="{FF2B5EF4-FFF2-40B4-BE49-F238E27FC236}">
                  <a16:creationId xmlns:a16="http://schemas.microsoft.com/office/drawing/2014/main" id="{A935760E-8BDD-5840-825F-C46791D9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1514" y="3956773"/>
              <a:ext cx="660504" cy="66050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8EC587C-C2EB-6443-9818-123B2699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27293" y="4073565"/>
              <a:ext cx="458797" cy="458797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A0309A7-9762-0941-8DC9-ACE743F0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08793" y="3945103"/>
              <a:ext cx="683844" cy="6838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F52953-C812-9949-AB41-6C286C603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0629" y="4020823"/>
              <a:ext cx="996655" cy="52269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45999F0-CB42-B049-91A9-6E0942BBC312}"/>
              </a:ext>
            </a:extLst>
          </p:cNvPr>
          <p:cNvSpPr/>
          <p:nvPr/>
        </p:nvSpPr>
        <p:spPr bwMode="auto">
          <a:xfrm>
            <a:off x="2667000" y="2495550"/>
            <a:ext cx="3048000" cy="1066800"/>
          </a:xfrm>
          <a:prstGeom prst="rect">
            <a:avLst/>
          </a:prstGeom>
          <a:noFill/>
          <a:ln w="730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932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2209800" cy="571500"/>
          </a:xfrm>
        </p:spPr>
        <p:txBody>
          <a:bodyPr/>
          <a:lstStyle/>
          <a:p>
            <a:r>
              <a:rPr lang="en-US" sz="4000" dirty="0"/>
              <a:t>Connect</a:t>
            </a:r>
            <a:br>
              <a:rPr lang="en-US" sz="4000" dirty="0"/>
            </a:br>
            <a:r>
              <a:rPr lang="en-US" sz="4000" dirty="0"/>
              <a:t>to the</a:t>
            </a:r>
            <a:br>
              <a:rPr lang="en-US" sz="4000" dirty="0"/>
            </a:br>
            <a:r>
              <a:rPr lang="en-US" sz="4000" dirty="0"/>
              <a:t>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B3E63-FBE9-694D-AE88-CB170787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019175"/>
            <a:ext cx="4912059" cy="3105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293C3-E5EB-BF4C-A71F-8D2B65A807DE}"/>
              </a:ext>
            </a:extLst>
          </p:cNvPr>
          <p:cNvSpPr txBox="1"/>
          <p:nvPr/>
        </p:nvSpPr>
        <p:spPr bwMode="auto">
          <a:xfrm>
            <a:off x="3429000" y="311515"/>
            <a:ext cx="5257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Add Direct Line Channel</a:t>
            </a:r>
          </a:p>
        </p:txBody>
      </p:sp>
    </p:spTree>
    <p:extLst>
      <p:ext uri="{BB962C8B-B14F-4D97-AF65-F5344CB8AC3E}">
        <p14:creationId xmlns:p14="http://schemas.microsoft.com/office/powerpoint/2010/main" val="304062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4255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CC8D7-9D65-E446-828F-4CA1882D5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136650"/>
            <a:ext cx="2305050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0E435-9BC9-C143-82E1-EA1B62BA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9" y="1504950"/>
            <a:ext cx="1816100" cy="181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60A42-2116-894D-89CD-B2F57D8DA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92" y="1742083"/>
            <a:ext cx="2713434" cy="27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00800-5A6D-F541-8D6F-154FA3C9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352550"/>
            <a:ext cx="4516800" cy="2757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4D96C6-A9AF-BB42-8CDB-2143FE0342F5}"/>
              </a:ext>
            </a:extLst>
          </p:cNvPr>
          <p:cNvSpPr txBox="1"/>
          <p:nvPr/>
        </p:nvSpPr>
        <p:spPr bwMode="auto">
          <a:xfrm>
            <a:off x="3429000" y="311515"/>
            <a:ext cx="5257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Get Direct Line Channel Configuration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8FE089-224C-464D-B91C-C1993905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1D15E1-8598-734B-8165-3AC0DCDDB5DF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2209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4000" kern="0"/>
              <a:t>Connect</a:t>
            </a:r>
            <a:br>
              <a:rPr lang="en-US" sz="4000" kern="0"/>
            </a:br>
            <a:r>
              <a:rPr lang="en-US" sz="4000" kern="0"/>
              <a:t>to the</a:t>
            </a:r>
            <a:br>
              <a:rPr lang="en-US" sz="4000" kern="0"/>
            </a:br>
            <a:r>
              <a:rPr lang="en-US" sz="4000" kern="0"/>
              <a:t>Bot</a:t>
            </a:r>
          </a:p>
        </p:txBody>
      </p:sp>
    </p:spTree>
    <p:extLst>
      <p:ext uri="{BB962C8B-B14F-4D97-AF65-F5344CB8AC3E}">
        <p14:creationId xmlns:p14="http://schemas.microsoft.com/office/powerpoint/2010/main" val="1366598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D96C6-A9AF-BB42-8CDB-2143FE0342F5}"/>
              </a:ext>
            </a:extLst>
          </p:cNvPr>
          <p:cNvSpPr txBox="1"/>
          <p:nvPr/>
        </p:nvSpPr>
        <p:spPr bwMode="auto">
          <a:xfrm>
            <a:off x="3429000" y="311515"/>
            <a:ext cx="5257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Start Bot Conversation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3B075-8E40-6B4E-8541-7A87D374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0" y="916385"/>
            <a:ext cx="5588000" cy="3416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A1F3A4E-92B3-3842-A415-0ADB02AB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9C7293-BEA7-C045-82A5-D19FB7332DF4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2209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4000" kern="0"/>
              <a:t>Connect</a:t>
            </a:r>
            <a:br>
              <a:rPr lang="en-US" sz="4000" kern="0"/>
            </a:br>
            <a:r>
              <a:rPr lang="en-US" sz="4000" kern="0"/>
              <a:t>to the</a:t>
            </a:r>
            <a:br>
              <a:rPr lang="en-US" sz="4000" kern="0"/>
            </a:br>
            <a:r>
              <a:rPr lang="en-US" sz="4000" kern="0"/>
              <a:t>Bot</a:t>
            </a:r>
          </a:p>
        </p:txBody>
      </p:sp>
    </p:spTree>
    <p:extLst>
      <p:ext uri="{BB962C8B-B14F-4D97-AF65-F5344CB8AC3E}">
        <p14:creationId xmlns:p14="http://schemas.microsoft.com/office/powerpoint/2010/main" val="367552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 rot="16200000">
            <a:off x="996554" y="2481263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D96C6-A9AF-BB42-8CDB-2143FE0342F5}"/>
              </a:ext>
            </a:extLst>
          </p:cNvPr>
          <p:cNvSpPr txBox="1"/>
          <p:nvPr/>
        </p:nvSpPr>
        <p:spPr bwMode="auto">
          <a:xfrm>
            <a:off x="3429000" y="311515"/>
            <a:ext cx="5257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Capture Conversation Id and 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8F6CC-0587-8648-B894-6959407C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50" y="1051217"/>
            <a:ext cx="5168900" cy="3098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19B8CF2-C546-1A40-B728-275A3B0F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9CDB22-1025-BC4D-A02C-38448739E81D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22098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4000" kern="0" dirty="0"/>
              <a:t>Connect</a:t>
            </a:r>
            <a:br>
              <a:rPr lang="en-US" sz="4000" kern="0" dirty="0"/>
            </a:br>
            <a:r>
              <a:rPr lang="en-US" sz="4000" kern="0" dirty="0"/>
              <a:t>to the</a:t>
            </a:r>
            <a:br>
              <a:rPr lang="en-US" sz="4000" kern="0" dirty="0"/>
            </a:br>
            <a:r>
              <a:rPr lang="en-US" sz="4000" kern="0" dirty="0"/>
              <a:t>Bot</a:t>
            </a:r>
          </a:p>
        </p:txBody>
      </p:sp>
    </p:spTree>
    <p:extLst>
      <p:ext uri="{BB962C8B-B14F-4D97-AF65-F5344CB8AC3E}">
        <p14:creationId xmlns:p14="http://schemas.microsoft.com/office/powerpoint/2010/main" val="52724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C066B5-8BDA-1A44-B2EF-74D0AAE7D5F1}"/>
              </a:ext>
            </a:extLst>
          </p:cNvPr>
          <p:cNvSpPr/>
          <p:nvPr/>
        </p:nvSpPr>
        <p:spPr bwMode="auto">
          <a:xfrm>
            <a:off x="2811066" y="3257550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Demo" hidden="1">
            <a:extLst>
              <a:ext uri="{FF2B5EF4-FFF2-40B4-BE49-F238E27FC236}">
                <a16:creationId xmlns:a16="http://schemas.microsoft.com/office/drawing/2014/main" id="{1C9E3D87-19B0-AA42-AA3A-C59F6A128FFC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6000" kern="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29E082-8A92-6340-9865-4F15C5FBF12B}"/>
              </a:ext>
            </a:extLst>
          </p:cNvPr>
          <p:cNvSpPr txBox="1">
            <a:spLocks/>
          </p:cNvSpPr>
          <p:nvPr/>
        </p:nvSpPr>
        <p:spPr bwMode="auto">
          <a:xfrm>
            <a:off x="457200" y="211455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 smtClean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6000" kern="0" dirty="0"/>
              <a:t>Connect to the Bot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4910D6-7B61-E64B-88AE-0D5137653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3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D9D9D9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152266133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2628064" y="1504950"/>
            <a:ext cx="3887873" cy="101549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6750"/>
            <a:ext cx="8229600" cy="571500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70FE70-898D-C848-B930-6C3FFCCC486E}"/>
              </a:ext>
            </a:extLst>
          </p:cNvPr>
          <p:cNvSpPr txBox="1">
            <a:spLocks/>
          </p:cNvSpPr>
          <p:nvPr/>
        </p:nvSpPr>
        <p:spPr>
          <a:xfrm>
            <a:off x="1371600" y="1733550"/>
            <a:ext cx="6400800" cy="971550"/>
          </a:xfrm>
          <a:prstGeom prst="rect">
            <a:avLst/>
          </a:prstGeom>
        </p:spPr>
        <p:txBody>
          <a:bodyPr/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00" b="1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7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5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3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800" b="0" kern="0" dirty="0"/>
              <a:t>Brian Clark</a:t>
            </a:r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r>
              <a:rPr lang="en-US" sz="1800" b="0" kern="0" dirty="0"/>
              <a:t>clarkio.com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A00D2A-AC95-3F47-8D35-55FB3E86EF92}"/>
              </a:ext>
            </a:extLst>
          </p:cNvPr>
          <p:cNvGrpSpPr/>
          <p:nvPr/>
        </p:nvGrpSpPr>
        <p:grpSpPr>
          <a:xfrm>
            <a:off x="2403604" y="2571750"/>
            <a:ext cx="4336793" cy="734634"/>
            <a:chOff x="2409567" y="2419350"/>
            <a:chExt cx="4336793" cy="734634"/>
          </a:xfrm>
        </p:grpSpPr>
        <p:sp>
          <p:nvSpPr>
            <p:cNvPr id="7" name="Text Placeholder 9">
              <a:extLst>
                <a:ext uri="{FF2B5EF4-FFF2-40B4-BE49-F238E27FC236}">
                  <a16:creationId xmlns:a16="http://schemas.microsoft.com/office/drawing/2014/main" id="{D72F4035-4888-BA42-95D2-460BF3163EB9}"/>
                </a:ext>
              </a:extLst>
            </p:cNvPr>
            <p:cNvSpPr txBox="1">
              <a:spLocks/>
            </p:cNvSpPr>
            <p:nvPr/>
          </p:nvSpPr>
          <p:spPr>
            <a:xfrm>
              <a:off x="3511762" y="2595283"/>
              <a:ext cx="1060238" cy="4984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2100" b="1">
                  <a:solidFill>
                    <a:schemeClr val="tx1"/>
                  </a:solidFill>
                  <a:latin typeface="Calibri" pitchFamily="34" charset="0"/>
                  <a:ea typeface="+mn-ea"/>
                  <a:cs typeface="Segoe UI" pitchFamily="34" charset="0"/>
                </a:defRPr>
              </a:lvl1pPr>
              <a:lvl2pPr marL="742950" indent="-28575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2pPr>
              <a:lvl3pPr marL="11430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7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3pPr>
              <a:lvl4pPr marL="16002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5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4pPr>
              <a:lvl5pPr marL="20574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3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5pPr>
              <a:lvl6pPr marL="25146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6pPr>
              <a:lvl7pPr marL="29718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7pPr>
              <a:lvl8pPr marL="34290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8pPr>
              <a:lvl9pPr marL="38862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sz="2000" b="0" kern="0" dirty="0"/>
                <a:t>_</a:t>
              </a:r>
              <a:r>
                <a:rPr lang="en-US" sz="2000" b="0" kern="0" dirty="0" err="1"/>
                <a:t>clarkio</a:t>
              </a:r>
              <a:endParaRPr lang="en-US" sz="2000" b="0" kern="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BDF815-8990-B141-9CB2-E037104E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76823" y="2535019"/>
              <a:ext cx="498438" cy="498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70B5CB-6E48-C14E-B7B0-9FB6F2AD9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8502" y="2419350"/>
              <a:ext cx="734634" cy="734634"/>
            </a:xfrm>
            <a:prstGeom prst="rect">
              <a:avLst/>
            </a:prstGeom>
          </p:spPr>
        </p:pic>
        <p:sp>
          <p:nvSpPr>
            <p:cNvPr id="10" name="Text Placeholder 9">
              <a:extLst>
                <a:ext uri="{FF2B5EF4-FFF2-40B4-BE49-F238E27FC236}">
                  <a16:creationId xmlns:a16="http://schemas.microsoft.com/office/drawing/2014/main" id="{1962F320-4CAA-0744-99EB-B9B8F5615004}"/>
                </a:ext>
              </a:extLst>
            </p:cNvPr>
            <p:cNvSpPr txBox="1">
              <a:spLocks/>
            </p:cNvSpPr>
            <p:nvPr/>
          </p:nvSpPr>
          <p:spPr>
            <a:xfrm>
              <a:off x="5827979" y="2595283"/>
              <a:ext cx="918381" cy="49843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 sz="1400" b="0" kern="1200" baseline="0">
                  <a:solidFill>
                    <a:srgbClr val="B8B5C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clarkio</a:t>
              </a:r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ECCBBD-4A59-544A-9122-752F8BA7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09567" y="2535019"/>
              <a:ext cx="498438" cy="498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1FF12-551F-DF47-B7B5-9D79A5E9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4400" y="2530075"/>
              <a:ext cx="503382" cy="503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20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202743"/>
            <a:ext cx="8229600" cy="1216607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200" dirty="0">
                <a:hlinkClick r:id="rId3"/>
              </a:rPr>
              <a:t>aka.ms/clarkio-lights-camera-ai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C78E3-D444-1B42-A52A-99D1957940F5}"/>
              </a:ext>
            </a:extLst>
          </p:cNvPr>
          <p:cNvSpPr/>
          <p:nvPr/>
        </p:nvSpPr>
        <p:spPr bwMode="auto">
          <a:xfrm>
            <a:off x="2622100" y="860050"/>
            <a:ext cx="3887873" cy="101549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AC8D3E1D-32B6-E74E-98D1-E2883AD015FB}"/>
              </a:ext>
            </a:extLst>
          </p:cNvPr>
          <p:cNvSpPr txBox="1">
            <a:spLocks/>
          </p:cNvSpPr>
          <p:nvPr/>
        </p:nvSpPr>
        <p:spPr>
          <a:xfrm>
            <a:off x="1371600" y="2370516"/>
            <a:ext cx="6400800" cy="971550"/>
          </a:xfrm>
          <a:prstGeom prst="rect">
            <a:avLst/>
          </a:prstGeom>
        </p:spPr>
        <p:txBody>
          <a:bodyPr/>
          <a:lstStyle>
            <a:lvl1pPr marL="342900" indent="-3429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100" b="1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742950" indent="-28575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9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30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7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2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5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400" indent="-228600" algn="l" defTabSz="-13873163" rtl="0" eaLnBrk="1" fontAlgn="base" hangingPunct="1">
              <a:spcBef>
                <a:spcPct val="20000"/>
              </a:spcBef>
              <a:spcAft>
                <a:spcPct val="0"/>
              </a:spcAft>
              <a:buSzPct val="50000"/>
              <a:buFont typeface="Wingdings" pitchFamily="2" charset="2"/>
              <a:buChar char="o"/>
              <a:defRPr sz="130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sz="2800" b="0" kern="0" dirty="0"/>
              <a:t>Brian Clark</a:t>
            </a:r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endParaRPr lang="en-US" sz="1800" b="0" kern="0" dirty="0"/>
          </a:p>
          <a:p>
            <a:pPr marL="0" indent="0" algn="ctr">
              <a:buFont typeface="Wingdings" pitchFamily="2" charset="2"/>
              <a:buNone/>
            </a:pPr>
            <a:r>
              <a:rPr lang="en-US" sz="1800" b="0" kern="0" dirty="0"/>
              <a:t>clarkio.com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66FAC8-0595-3C44-8466-0E921F70F8DA}"/>
              </a:ext>
            </a:extLst>
          </p:cNvPr>
          <p:cNvGrpSpPr/>
          <p:nvPr/>
        </p:nvGrpSpPr>
        <p:grpSpPr>
          <a:xfrm>
            <a:off x="2403604" y="3208716"/>
            <a:ext cx="4336793" cy="734634"/>
            <a:chOff x="2409567" y="2419350"/>
            <a:chExt cx="4336793" cy="734634"/>
          </a:xfrm>
        </p:grpSpPr>
        <p:sp>
          <p:nvSpPr>
            <p:cNvPr id="18" name="Text Placeholder 9">
              <a:extLst>
                <a:ext uri="{FF2B5EF4-FFF2-40B4-BE49-F238E27FC236}">
                  <a16:creationId xmlns:a16="http://schemas.microsoft.com/office/drawing/2014/main" id="{5B644FC8-1EC2-3941-BD0E-5CE5BC66A146}"/>
                </a:ext>
              </a:extLst>
            </p:cNvPr>
            <p:cNvSpPr txBox="1">
              <a:spLocks/>
            </p:cNvSpPr>
            <p:nvPr/>
          </p:nvSpPr>
          <p:spPr>
            <a:xfrm>
              <a:off x="3511762" y="2595283"/>
              <a:ext cx="1060238" cy="4984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2100" b="1">
                  <a:solidFill>
                    <a:schemeClr val="tx1"/>
                  </a:solidFill>
                  <a:latin typeface="Calibri" pitchFamily="34" charset="0"/>
                  <a:ea typeface="+mn-ea"/>
                  <a:cs typeface="Segoe UI" pitchFamily="34" charset="0"/>
                </a:defRPr>
              </a:lvl1pPr>
              <a:lvl2pPr marL="742950" indent="-28575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2pPr>
              <a:lvl3pPr marL="11430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7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3pPr>
              <a:lvl4pPr marL="16002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5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4pPr>
              <a:lvl5pPr marL="20574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3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5pPr>
              <a:lvl6pPr marL="25146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6pPr>
              <a:lvl7pPr marL="29718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7pPr>
              <a:lvl8pPr marL="34290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8pPr>
              <a:lvl9pPr marL="38862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sz="2000" b="0" kern="0" dirty="0"/>
                <a:t>_</a:t>
              </a:r>
              <a:r>
                <a:rPr lang="en-US" sz="2000" b="0" kern="0" dirty="0" err="1"/>
                <a:t>clarkio</a:t>
              </a:r>
              <a:endParaRPr lang="en-US" sz="2000" b="0" kern="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E5AB08B-6F06-E541-A54A-48B9C6324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76823" y="2535019"/>
              <a:ext cx="498438" cy="4984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590DC3-CDFA-5C4A-A379-83CAAC19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8502" y="2419350"/>
              <a:ext cx="734634" cy="734634"/>
            </a:xfrm>
            <a:prstGeom prst="rect">
              <a:avLst/>
            </a:prstGeom>
          </p:spPr>
        </p:pic>
        <p:sp>
          <p:nvSpPr>
            <p:cNvPr id="21" name="Text Placeholder 9">
              <a:extLst>
                <a:ext uri="{FF2B5EF4-FFF2-40B4-BE49-F238E27FC236}">
                  <a16:creationId xmlns:a16="http://schemas.microsoft.com/office/drawing/2014/main" id="{2D8C9262-5530-7B4F-BA77-BE10A7E08A8F}"/>
                </a:ext>
              </a:extLst>
            </p:cNvPr>
            <p:cNvSpPr txBox="1">
              <a:spLocks/>
            </p:cNvSpPr>
            <p:nvPr/>
          </p:nvSpPr>
          <p:spPr>
            <a:xfrm>
              <a:off x="5827979" y="2595283"/>
              <a:ext cx="918381" cy="49843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 sz="1400" b="0" kern="1200" baseline="0">
                  <a:solidFill>
                    <a:srgbClr val="B8B5C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clarkio</a:t>
              </a:r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8BB62-18BF-D541-9FEB-3B6DD9946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09567" y="2535019"/>
              <a:ext cx="498438" cy="498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1946DC3-01BC-9D49-91BA-ED7A60214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4400" y="2530075"/>
              <a:ext cx="503382" cy="503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16065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2"/>
                </a:solidFill>
                <a:effectLst/>
                <a:latin typeface="Calibri"/>
              </a:rPr>
              <a:t>Lights, Camera, AI</a:t>
            </a:r>
            <a:br>
              <a:rPr lang="en-US" sz="2000" dirty="0">
                <a:solidFill>
                  <a:schemeClr val="accent1"/>
                </a:solidFill>
                <a:effectLst/>
                <a:latin typeface="Calibri"/>
                <a:cs typeface="Mangal" pitchFamily="18" charset="0"/>
              </a:rPr>
            </a:br>
            <a:endParaRPr lang="en-US" dirty="0">
              <a:effectLst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BFF318B-6035-9E42-A62E-9BF29DBEF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038350"/>
            <a:ext cx="6400800" cy="9715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0" dirty="0"/>
              <a:t>Brian Clark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7F75EF-C658-1E40-91FA-B767DB5A6E46}"/>
              </a:ext>
            </a:extLst>
          </p:cNvPr>
          <p:cNvGrpSpPr/>
          <p:nvPr/>
        </p:nvGrpSpPr>
        <p:grpSpPr>
          <a:xfrm>
            <a:off x="2179705" y="2419350"/>
            <a:ext cx="4784590" cy="734634"/>
            <a:chOff x="2179705" y="2537460"/>
            <a:chExt cx="4784590" cy="734634"/>
          </a:xfrm>
        </p:grpSpPr>
        <p:sp>
          <p:nvSpPr>
            <p:cNvPr id="10" name="Text Placeholder 9">
              <a:extLst>
                <a:ext uri="{FF2B5EF4-FFF2-40B4-BE49-F238E27FC236}">
                  <a16:creationId xmlns:a16="http://schemas.microsoft.com/office/drawing/2014/main" id="{FA7C63A4-48DC-6E49-BA95-B05311994897}"/>
                </a:ext>
              </a:extLst>
            </p:cNvPr>
            <p:cNvSpPr txBox="1">
              <a:spLocks/>
            </p:cNvSpPr>
            <p:nvPr/>
          </p:nvSpPr>
          <p:spPr>
            <a:xfrm>
              <a:off x="3281900" y="2713393"/>
              <a:ext cx="1060238" cy="49843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2100" b="1">
                  <a:solidFill>
                    <a:schemeClr val="tx1"/>
                  </a:solidFill>
                  <a:latin typeface="Calibri" pitchFamily="34" charset="0"/>
                  <a:ea typeface="+mn-ea"/>
                  <a:cs typeface="Segoe UI" pitchFamily="34" charset="0"/>
                </a:defRPr>
              </a:lvl1pPr>
              <a:lvl2pPr marL="742950" indent="-28575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9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2pPr>
              <a:lvl3pPr marL="11430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7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3pPr>
              <a:lvl4pPr marL="16002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5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4pPr>
              <a:lvl5pPr marL="2057400" indent="-228600" algn="l" defTabSz="-13873163" rtl="0" eaLnBrk="1" fontAlgn="base" hangingPunct="1"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itchFamily="2" charset="2"/>
                <a:buChar char="o"/>
                <a:defRPr sz="1300">
                  <a:solidFill>
                    <a:schemeClr val="tx1"/>
                  </a:solidFill>
                  <a:latin typeface="Calibri Light" pitchFamily="34" charset="0"/>
                  <a:cs typeface="Segoe UI" pitchFamily="34" charset="0"/>
                </a:defRPr>
              </a:lvl5pPr>
              <a:lvl6pPr marL="25146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6pPr>
              <a:lvl7pPr marL="29718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7pPr>
              <a:lvl8pPr marL="34290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8pPr>
              <a:lvl9pPr marL="3886200" indent="-228600" algn="l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>
                    <a:alpha val="100000"/>
                  </a:schemeClr>
                </a:buClr>
                <a:buFont typeface="Wingdings"/>
                <a:buChar char=""/>
                <a:defRPr sz="1400" b="1">
                  <a:solidFill>
                    <a:schemeClr val="tx1">
                      <a:alpha val="100000"/>
                    </a:schemeClr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sz="2000" b="0" kern="0" dirty="0"/>
                <a:t>_</a:t>
              </a:r>
              <a:r>
                <a:rPr lang="en-US" sz="2000" b="0" kern="0" dirty="0" err="1"/>
                <a:t>clarkio</a:t>
              </a:r>
              <a:endParaRPr lang="en-US" sz="2000" b="0" kern="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A6E93E1-EE51-6D43-896C-46810BFE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46961" y="2653129"/>
              <a:ext cx="498438" cy="498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2C280F-B045-D84D-9A23-BF279BA2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96437" y="2537460"/>
              <a:ext cx="734634" cy="734634"/>
            </a:xfrm>
            <a:prstGeom prst="rect">
              <a:avLst/>
            </a:prstGeom>
          </p:spPr>
        </p:pic>
        <p:sp>
          <p:nvSpPr>
            <p:cNvPr id="13" name="Text Placeholder 9">
              <a:extLst>
                <a:ext uri="{FF2B5EF4-FFF2-40B4-BE49-F238E27FC236}">
                  <a16:creationId xmlns:a16="http://schemas.microsoft.com/office/drawing/2014/main" id="{6C537705-19D9-7744-A62A-43463F73E5BF}"/>
                </a:ext>
              </a:extLst>
            </p:cNvPr>
            <p:cNvSpPr txBox="1">
              <a:spLocks/>
            </p:cNvSpPr>
            <p:nvPr/>
          </p:nvSpPr>
          <p:spPr>
            <a:xfrm>
              <a:off x="6045914" y="2713393"/>
              <a:ext cx="918381" cy="49843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 sz="1400" b="0" kern="1200" baseline="0">
                  <a:solidFill>
                    <a:srgbClr val="B8B5C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clarkio</a:t>
              </a:r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437CB3-B468-DD4C-8BA9-349BFC1E1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9705" y="2653129"/>
              <a:ext cx="498438" cy="498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7E355E-4FD5-F846-B3D9-441DC6610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2335" y="2648185"/>
              <a:ext cx="503382" cy="503382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8CA065-4C08-3D40-9F7C-53C053F0E73D}"/>
              </a:ext>
            </a:extLst>
          </p:cNvPr>
          <p:cNvCxnSpPr/>
          <p:nvPr/>
        </p:nvCxnSpPr>
        <p:spPr bwMode="auto">
          <a:xfrm>
            <a:off x="2057400" y="1657350"/>
            <a:ext cx="5334000" cy="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73025" cap="flat" cmpd="sng" algn="ctr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36000">
                  <a:schemeClr val="accent1">
                    <a:lumMod val="45000"/>
                    <a:lumOff val="55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6776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C7350-4FBA-804C-AE32-12E6F5FB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46" y="996501"/>
            <a:ext cx="5232400" cy="31504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43C5C-7294-7C4E-8358-F89F7DD7A7A4}"/>
              </a:ext>
            </a:extLst>
          </p:cNvPr>
          <p:cNvSpPr/>
          <p:nvPr/>
        </p:nvSpPr>
        <p:spPr bwMode="auto">
          <a:xfrm rot="16200000">
            <a:off x="-1303734" y="2481261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34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 rot="16200000">
            <a:off x="4425555" y="2481262"/>
            <a:ext cx="3521868" cy="180975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8C8C8B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/>
              <a:t>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F98BD-CA0A-6A47-8B8D-672E3540A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54" y="-273845"/>
            <a:ext cx="3557589" cy="3557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DAD66-E504-F543-819C-776A8D19D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952" y="2286000"/>
            <a:ext cx="28765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36F931-7A7D-D146-965F-5EE0530BE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29" y="1430231"/>
            <a:ext cx="2283038" cy="22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DDE5DA-80AA-3743-82FA-28292C2913C2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6000">
                <a:schemeClr val="tx1">
                  <a:lumMod val="60000"/>
                  <a:lumOff val="40000"/>
                </a:schemeClr>
              </a:gs>
              <a:gs pos="0">
                <a:srgbClr val="D9D9D9"/>
              </a:gs>
              <a:gs pos="100000">
                <a:schemeClr val="tx2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594D5-B375-47ED-9EA6-85FBE3A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394933766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QLintersection">
  <a:themeElements>
    <a:clrScheme name="AngularMIX 3">
      <a:dk1>
        <a:srgbClr val="5E5E5E"/>
      </a:dk1>
      <a:lt1>
        <a:srgbClr val="FFFFFF"/>
      </a:lt1>
      <a:dk2>
        <a:srgbClr val="B02534"/>
      </a:dk2>
      <a:lt2>
        <a:srgbClr val="FEFFFF"/>
      </a:lt2>
      <a:accent1>
        <a:srgbClr val="000000"/>
      </a:accent1>
      <a:accent2>
        <a:srgbClr val="932092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D498799-B0FC-4B7A-8396-BFC34D805990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B1AF8-B785-4B22-89EC-168618F34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453</Words>
  <Application>Microsoft Office PowerPoint</Application>
  <PresentationFormat>On-screen Show (16:9)</PresentationFormat>
  <Paragraphs>216</Paragraphs>
  <Slides>67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Myriad Pro</vt:lpstr>
      <vt:lpstr>Tekton Pro</vt:lpstr>
      <vt:lpstr>Verdana</vt:lpstr>
      <vt:lpstr>Wingdings</vt:lpstr>
      <vt:lpstr>SQLintersection</vt:lpstr>
      <vt:lpstr>Lights, Camera, AI: Interactive Chat Bot </vt:lpstr>
      <vt:lpstr>PowerPoint Presentation</vt:lpstr>
      <vt:lpstr>PowerPoint Presentation</vt:lpstr>
      <vt:lpstr>Outline</vt:lpstr>
      <vt:lpstr>Lights</vt:lpstr>
      <vt:lpstr>Lights</vt:lpstr>
      <vt:lpstr>Lights</vt:lpstr>
      <vt:lpstr>Lights</vt:lpstr>
      <vt:lpstr>AI</vt:lpstr>
      <vt:lpstr>AI</vt:lpstr>
      <vt:lpstr>AI</vt:lpstr>
      <vt:lpstr>AI</vt:lpstr>
      <vt:lpstr>AI</vt:lpstr>
      <vt:lpstr>AI</vt:lpstr>
      <vt:lpstr>AI</vt:lpstr>
      <vt:lpstr>AI</vt:lpstr>
      <vt:lpstr>AI</vt:lpstr>
      <vt:lpstr>AI</vt:lpstr>
      <vt:lpstr>AI</vt:lpstr>
      <vt:lpstr>PowerPoint Presentation</vt:lpstr>
      <vt:lpstr>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Bots</vt:lpstr>
      <vt:lpstr>Bots</vt:lpstr>
      <vt:lpstr>Bots</vt:lpstr>
      <vt:lpstr>PowerPoint Presentation</vt:lpstr>
      <vt:lpstr>Bots</vt:lpstr>
      <vt:lpstr>Bots</vt:lpstr>
      <vt:lpstr>PowerPoint Presentation</vt:lpstr>
      <vt:lpstr>PowerPoint Presentation</vt:lpstr>
      <vt:lpstr>Bots</vt:lpstr>
      <vt:lpstr>Bots</vt:lpstr>
      <vt:lpstr>Bots</vt:lpstr>
      <vt:lpstr>Bots</vt:lpstr>
      <vt:lpstr>Bots</vt:lpstr>
      <vt:lpstr>Bots</vt:lpstr>
      <vt:lpstr>Bots</vt:lpstr>
      <vt:lpstr>Bots</vt:lpstr>
      <vt:lpstr>Bots</vt:lpstr>
      <vt:lpstr>Connecting LUIS</vt:lpstr>
      <vt:lpstr>PowerPoint Presentation</vt:lpstr>
      <vt:lpstr>PowerPoint Presentation</vt:lpstr>
      <vt:lpstr>PowerPoint Presentation</vt:lpstr>
      <vt:lpstr>PowerPoint Presentation</vt:lpstr>
      <vt:lpstr>Camera</vt:lpstr>
      <vt:lpstr>Camera</vt:lpstr>
      <vt:lpstr>Why Twitch?</vt:lpstr>
      <vt:lpstr>PowerPoint Presentation</vt:lpstr>
      <vt:lpstr>Connect to the Bot</vt:lpstr>
      <vt:lpstr>PowerPoint Presentation</vt:lpstr>
      <vt:lpstr>PowerPoint Presentation</vt:lpstr>
      <vt:lpstr>PowerPoint Presentation</vt:lpstr>
      <vt:lpstr>PowerPoint Presentation</vt:lpstr>
      <vt:lpstr>Thanks</vt:lpstr>
      <vt:lpstr>Thank You</vt:lpstr>
      <vt:lpstr>References</vt:lpstr>
      <vt:lpstr>Lights, Camera,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Lights, Camera, AI </dc:title>
  <dc:creator>Brian Clark</dc:creator>
  <cp:lastModifiedBy>Brian Clark</cp:lastModifiedBy>
  <cp:revision>173</cp:revision>
  <dcterms:created xsi:type="dcterms:W3CDTF">2019-06-07T18:42:33Z</dcterms:created>
  <dcterms:modified xsi:type="dcterms:W3CDTF">2019-07-10T20:07:23Z</dcterms:modified>
</cp:coreProperties>
</file>